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64B13E-90DE-4E29-ACAD-22843C220E9D}" type="datetimeFigureOut">
              <a:rPr lang="en-US" smtClean="0"/>
              <a:pPr/>
              <a:t>12/4/2019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D3515C-D0F9-40E5-A193-BB549D3A1C0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D3515C-D0F9-40E5-A193-BB549D3A1C02}"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297A0E4-6DD6-4D16-9473-2C31655A0057}" type="datetimeFigureOut">
              <a:rPr lang="en-US" smtClean="0"/>
              <a:pPr/>
              <a:t>12/4/2019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3B54B58-2B9A-423C-B73E-23DC0747174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97A0E4-6DD6-4D16-9473-2C31655A0057}"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54B58-2B9A-423C-B73E-23DC0747174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97A0E4-6DD6-4D16-9473-2C31655A0057}"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B54B58-2B9A-423C-B73E-23DC0747174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297A0E4-6DD6-4D16-9473-2C31655A0057}" type="datetimeFigureOut">
              <a:rPr lang="en-US" smtClean="0"/>
              <a:pPr/>
              <a:t>12/4/2019</a:t>
            </a:fld>
            <a:endParaRPr lang="en-US"/>
          </a:p>
        </p:txBody>
      </p:sp>
      <p:sp>
        <p:nvSpPr>
          <p:cNvPr id="9" name="Slide Number Placeholder 8"/>
          <p:cNvSpPr>
            <a:spLocks noGrp="1"/>
          </p:cNvSpPr>
          <p:nvPr>
            <p:ph type="sldNum" sz="quarter" idx="15"/>
          </p:nvPr>
        </p:nvSpPr>
        <p:spPr/>
        <p:txBody>
          <a:bodyPr rtlCol="0"/>
          <a:lstStyle/>
          <a:p>
            <a:fld id="{E3B54B58-2B9A-423C-B73E-23DC0747174D}"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297A0E4-6DD6-4D16-9473-2C31655A0057}" type="datetimeFigureOut">
              <a:rPr lang="en-US" smtClean="0"/>
              <a:pPr/>
              <a:t>12/4/2019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3B54B58-2B9A-423C-B73E-23DC0747174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297A0E4-6DD6-4D16-9473-2C31655A0057}" type="datetimeFigureOut">
              <a:rPr lang="en-US" smtClean="0"/>
              <a:pPr/>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B54B58-2B9A-423C-B73E-23DC0747174D}"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297A0E4-6DD6-4D16-9473-2C31655A0057}" type="datetimeFigureOut">
              <a:rPr lang="en-US" smtClean="0"/>
              <a:pPr/>
              <a:t>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B54B58-2B9A-423C-B73E-23DC0747174D}"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297A0E4-6DD6-4D16-9473-2C31655A0057}" type="datetimeFigureOut">
              <a:rPr lang="en-US" smtClean="0"/>
              <a:pPr/>
              <a:t>12/4/2019</a:t>
            </a:fld>
            <a:endParaRPr lang="en-US"/>
          </a:p>
        </p:txBody>
      </p:sp>
      <p:sp>
        <p:nvSpPr>
          <p:cNvPr id="7" name="Slide Number Placeholder 6"/>
          <p:cNvSpPr>
            <a:spLocks noGrp="1"/>
          </p:cNvSpPr>
          <p:nvPr>
            <p:ph type="sldNum" sz="quarter" idx="11"/>
          </p:nvPr>
        </p:nvSpPr>
        <p:spPr/>
        <p:txBody>
          <a:bodyPr rtlCol="0"/>
          <a:lstStyle/>
          <a:p>
            <a:fld id="{E3B54B58-2B9A-423C-B73E-23DC0747174D}"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7A0E4-6DD6-4D16-9473-2C31655A0057}" type="datetimeFigureOut">
              <a:rPr lang="en-US" smtClean="0"/>
              <a:pPr/>
              <a:t>12/4/2019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B54B58-2B9A-423C-B73E-23DC0747174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297A0E4-6DD6-4D16-9473-2C31655A0057}" type="datetimeFigureOut">
              <a:rPr lang="en-US" smtClean="0"/>
              <a:pPr/>
              <a:t>12/4/2019</a:t>
            </a:fld>
            <a:endParaRPr lang="en-US"/>
          </a:p>
        </p:txBody>
      </p:sp>
      <p:sp>
        <p:nvSpPr>
          <p:cNvPr id="22" name="Slide Number Placeholder 21"/>
          <p:cNvSpPr>
            <a:spLocks noGrp="1"/>
          </p:cNvSpPr>
          <p:nvPr>
            <p:ph type="sldNum" sz="quarter" idx="15"/>
          </p:nvPr>
        </p:nvSpPr>
        <p:spPr/>
        <p:txBody>
          <a:bodyPr rtlCol="0"/>
          <a:lstStyle/>
          <a:p>
            <a:fld id="{E3B54B58-2B9A-423C-B73E-23DC0747174D}"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297A0E4-6DD6-4D16-9473-2C31655A0057}" type="datetimeFigureOut">
              <a:rPr lang="en-US" smtClean="0"/>
              <a:pPr/>
              <a:t>12/4/2019</a:t>
            </a:fld>
            <a:endParaRPr lang="en-US"/>
          </a:p>
        </p:txBody>
      </p:sp>
      <p:sp>
        <p:nvSpPr>
          <p:cNvPr id="18" name="Slide Number Placeholder 17"/>
          <p:cNvSpPr>
            <a:spLocks noGrp="1"/>
          </p:cNvSpPr>
          <p:nvPr>
            <p:ph type="sldNum" sz="quarter" idx="11"/>
          </p:nvPr>
        </p:nvSpPr>
        <p:spPr/>
        <p:txBody>
          <a:bodyPr rtlCol="0"/>
          <a:lstStyle/>
          <a:p>
            <a:fld id="{E3B54B58-2B9A-423C-B73E-23DC0747174D}"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297A0E4-6DD6-4D16-9473-2C31655A0057}" type="datetimeFigureOut">
              <a:rPr lang="en-US" smtClean="0"/>
              <a:pPr/>
              <a:t>12/4/2019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3B54B58-2B9A-423C-B73E-23DC0747174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leartax.in/s/gst-full-form-mean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1"/>
            <a:ext cx="7772400" cy="1295399"/>
          </a:xfrm>
        </p:spPr>
        <p:txBody>
          <a:bodyPr/>
          <a:lstStyle/>
          <a:p>
            <a:pPr algn="ctr"/>
            <a:r>
              <a:rPr lang="en-US" dirty="0" smtClean="0">
                <a:solidFill>
                  <a:srgbClr val="FF0000"/>
                </a:solidFill>
                <a:latin typeface="Times" pitchFamily="18" charset="0"/>
              </a:rPr>
              <a:t>GST</a:t>
            </a:r>
            <a:br>
              <a:rPr lang="en-US" dirty="0" smtClean="0">
                <a:solidFill>
                  <a:srgbClr val="FF0000"/>
                </a:solidFill>
                <a:latin typeface="Times" pitchFamily="18" charset="0"/>
              </a:rPr>
            </a:br>
            <a:r>
              <a:rPr lang="en-US" dirty="0" smtClean="0">
                <a:solidFill>
                  <a:srgbClr val="FF0000"/>
                </a:solidFill>
              </a:rPr>
              <a:t>Goods and Service Tax </a:t>
            </a:r>
            <a:endParaRPr lang="en-US" dirty="0">
              <a:solidFill>
                <a:srgbClr val="FF0000"/>
              </a:solidFill>
            </a:endParaRPr>
          </a:p>
        </p:txBody>
      </p:sp>
      <p:sp>
        <p:nvSpPr>
          <p:cNvPr id="3" name="Subtitle 2"/>
          <p:cNvSpPr>
            <a:spLocks noGrp="1"/>
          </p:cNvSpPr>
          <p:nvPr>
            <p:ph type="subTitle" idx="1"/>
          </p:nvPr>
        </p:nvSpPr>
        <p:spPr>
          <a:xfrm>
            <a:off x="2438400" y="3581400"/>
            <a:ext cx="6172200" cy="1371600"/>
          </a:xfrm>
        </p:spPr>
        <p:txBody>
          <a:bodyPr>
            <a:noAutofit/>
          </a:bodyPr>
          <a:lstStyle/>
          <a:p>
            <a:pPr algn="ctr"/>
            <a:r>
              <a:rPr lang="en-US" sz="2000" dirty="0" smtClean="0">
                <a:solidFill>
                  <a:srgbClr val="002060"/>
                </a:solidFill>
              </a:rPr>
              <a:t>Dr. </a:t>
            </a:r>
            <a:r>
              <a:rPr lang="en-US" sz="2000" dirty="0" err="1" smtClean="0">
                <a:solidFill>
                  <a:srgbClr val="002060"/>
                </a:solidFill>
              </a:rPr>
              <a:t>Ajit</a:t>
            </a:r>
            <a:r>
              <a:rPr lang="en-US" sz="2000" dirty="0" smtClean="0">
                <a:solidFill>
                  <a:srgbClr val="002060"/>
                </a:solidFill>
              </a:rPr>
              <a:t> </a:t>
            </a:r>
            <a:r>
              <a:rPr lang="en-US" sz="2000" dirty="0" err="1" smtClean="0">
                <a:solidFill>
                  <a:srgbClr val="002060"/>
                </a:solidFill>
              </a:rPr>
              <a:t>Ashte</a:t>
            </a:r>
            <a:r>
              <a:rPr lang="en-US" sz="2000" dirty="0" smtClean="0">
                <a:solidFill>
                  <a:srgbClr val="002060"/>
                </a:solidFill>
              </a:rPr>
              <a:t>, </a:t>
            </a:r>
          </a:p>
          <a:p>
            <a:pPr algn="ctr"/>
            <a:r>
              <a:rPr lang="en-US" sz="2000" dirty="0" smtClean="0">
                <a:solidFill>
                  <a:srgbClr val="C00000"/>
                </a:solidFill>
              </a:rPr>
              <a:t>Asst. Prof. Dept of Commerce, </a:t>
            </a:r>
          </a:p>
          <a:p>
            <a:pPr algn="ctr"/>
            <a:r>
              <a:rPr lang="en-US" sz="2000" dirty="0" err="1" smtClean="0">
                <a:solidFill>
                  <a:srgbClr val="C00000"/>
                </a:solidFill>
              </a:rPr>
              <a:t>Shivaji</a:t>
            </a:r>
            <a:r>
              <a:rPr lang="en-US" sz="2000" dirty="0" smtClean="0">
                <a:solidFill>
                  <a:srgbClr val="C00000"/>
                </a:solidFill>
              </a:rPr>
              <a:t> </a:t>
            </a:r>
            <a:r>
              <a:rPr lang="en-US" sz="2000" dirty="0" err="1" smtClean="0">
                <a:solidFill>
                  <a:srgbClr val="C00000"/>
                </a:solidFill>
              </a:rPr>
              <a:t>Mahavidylaya</a:t>
            </a:r>
            <a:r>
              <a:rPr lang="en-US" sz="2000" dirty="0" smtClean="0">
                <a:solidFill>
                  <a:srgbClr val="C00000"/>
                </a:solidFill>
              </a:rPr>
              <a:t>, </a:t>
            </a:r>
          </a:p>
          <a:p>
            <a:pPr algn="ctr"/>
            <a:r>
              <a:rPr lang="en-US" sz="2000" dirty="0" smtClean="0">
                <a:solidFill>
                  <a:srgbClr val="C00000"/>
                </a:solidFill>
              </a:rPr>
              <a:t>Omerga, Dist. Osmanabad</a:t>
            </a:r>
          </a:p>
          <a:p>
            <a:pPr algn="ctr"/>
            <a:r>
              <a:rPr lang="en-US" sz="2000" dirty="0" smtClean="0">
                <a:solidFill>
                  <a:srgbClr val="C00000"/>
                </a:solidFill>
              </a:rPr>
              <a:t> Mobile 9423740707</a:t>
            </a:r>
            <a:endParaRPr lang="en-US" sz="2000"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0"/>
            <a:ext cx="7467600" cy="1143000"/>
          </a:xfrm>
        </p:spPr>
        <p:txBody>
          <a:bodyPr/>
          <a:lstStyle/>
          <a:p>
            <a:pPr algn="ctr"/>
            <a:r>
              <a:rPr lang="en-US" dirty="0" smtClean="0">
                <a:solidFill>
                  <a:srgbClr val="C00000"/>
                </a:solidFill>
              </a:rPr>
              <a:t>under 12% GST Rate:</a:t>
            </a:r>
            <a:endParaRPr lang="en-US" dirty="0">
              <a:solidFill>
                <a:srgbClr val="C00000"/>
              </a:solidFill>
            </a:endParaRPr>
          </a:p>
        </p:txBody>
      </p:sp>
      <p:sp>
        <p:nvSpPr>
          <p:cNvPr id="2" name="Content Placeholder 1"/>
          <p:cNvSpPr>
            <a:spLocks noGrp="1"/>
          </p:cNvSpPr>
          <p:nvPr>
            <p:ph sz="quarter" idx="1"/>
          </p:nvPr>
        </p:nvSpPr>
        <p:spPr>
          <a:xfrm>
            <a:off x="685800" y="1219200"/>
            <a:ext cx="7467600" cy="4873752"/>
          </a:xfrm>
        </p:spPr>
        <p:txBody>
          <a:bodyPr>
            <a:noAutofit/>
          </a:bodyPr>
          <a:lstStyle/>
          <a:p>
            <a:endParaRPr lang="en-US" sz="2000" b="1" dirty="0" smtClean="0"/>
          </a:p>
          <a:p>
            <a:r>
              <a:rPr lang="en-US" sz="2000" b="1" dirty="0" smtClean="0"/>
              <a:t>Goods:-</a:t>
            </a:r>
          </a:p>
          <a:p>
            <a:r>
              <a:rPr lang="en-US" sz="2000" dirty="0" smtClean="0"/>
              <a:t>Cell phones, Apparel above Rs 1000, sewing machine, umbrella, </a:t>
            </a:r>
            <a:r>
              <a:rPr lang="en-US" sz="2000" dirty="0" err="1" smtClean="0"/>
              <a:t>Ayurvedic</a:t>
            </a:r>
            <a:r>
              <a:rPr lang="en-US" sz="2000" dirty="0" smtClean="0"/>
              <a:t> medicines, tooth powder, Butter, ghee, almonds, fruit juice, packed coconut water, preparations of vegetables, fruits, nuts or other parts of plants including pickle, </a:t>
            </a:r>
            <a:r>
              <a:rPr lang="en-US" sz="2000" dirty="0" err="1" smtClean="0"/>
              <a:t>murabba</a:t>
            </a:r>
            <a:r>
              <a:rPr lang="en-US" sz="2000" dirty="0" smtClean="0"/>
              <a:t>, chutney, jam, jelly, </a:t>
            </a:r>
            <a:r>
              <a:rPr lang="en-US" sz="2000" dirty="0" err="1" smtClean="0"/>
              <a:t>namkeen</a:t>
            </a:r>
            <a:r>
              <a:rPr lang="en-US" sz="2000" dirty="0" smtClean="0"/>
              <a:t>, fruit juices, frozen meat products, dry fruits in packaged form, animal fat and sausage, cheese, </a:t>
            </a:r>
            <a:r>
              <a:rPr lang="en-US" sz="2000" dirty="0" err="1" smtClean="0"/>
              <a:t>colouring</a:t>
            </a:r>
            <a:r>
              <a:rPr lang="en-US" sz="2000" dirty="0" smtClean="0"/>
              <a:t> books, picture books, Ketchup &amp; Sauces, All diagnostic kits and reagents, Exercise books and note books, Spectacles, corrective, Playing cards, chess board, carom board and other board games like </a:t>
            </a:r>
            <a:r>
              <a:rPr lang="en-US" sz="2000" dirty="0" err="1" smtClean="0"/>
              <a:t>ludo</a:t>
            </a:r>
            <a:r>
              <a:rPr lang="en-US" sz="2000" dirty="0" smtClean="0"/>
              <a:t>. </a:t>
            </a:r>
          </a:p>
          <a:p>
            <a:r>
              <a:rPr lang="en-US" sz="2000" b="1" dirty="0" smtClean="0"/>
              <a:t>Services:-</a:t>
            </a:r>
          </a:p>
          <a:p>
            <a:r>
              <a:rPr lang="en-US" sz="2000" dirty="0" smtClean="0"/>
              <a:t>Non-AC hotels, business class air ticket, State-run lotteries, </a:t>
            </a:r>
            <a:r>
              <a:rPr lang="en-US" sz="2000" dirty="0" err="1" smtClean="0"/>
              <a:t>fertilisers</a:t>
            </a:r>
            <a:r>
              <a:rPr lang="en-US" sz="2000" dirty="0" smtClean="0"/>
              <a:t>,.</a:t>
            </a:r>
            <a:br>
              <a:rPr lang="en-US" sz="2000" dirty="0" smtClean="0"/>
            </a:b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0"/>
            <a:ext cx="7467600" cy="1143000"/>
          </a:xfrm>
        </p:spPr>
        <p:txBody>
          <a:bodyPr/>
          <a:lstStyle/>
          <a:p>
            <a:pPr algn="ctr"/>
            <a:r>
              <a:rPr lang="en-US" dirty="0" smtClean="0">
                <a:solidFill>
                  <a:srgbClr val="C00000"/>
                </a:solidFill>
              </a:rPr>
              <a:t>under 18% GST Rate:</a:t>
            </a:r>
            <a:endParaRPr lang="en-US" dirty="0">
              <a:solidFill>
                <a:srgbClr val="C00000"/>
              </a:solidFill>
            </a:endParaRPr>
          </a:p>
        </p:txBody>
      </p:sp>
      <p:sp>
        <p:nvSpPr>
          <p:cNvPr id="2" name="Content Placeholder 1"/>
          <p:cNvSpPr>
            <a:spLocks noGrp="1"/>
          </p:cNvSpPr>
          <p:nvPr>
            <p:ph sz="quarter" idx="1"/>
          </p:nvPr>
        </p:nvSpPr>
        <p:spPr>
          <a:xfrm>
            <a:off x="533400" y="1219200"/>
            <a:ext cx="7467600" cy="4873752"/>
          </a:xfrm>
        </p:spPr>
        <p:txBody>
          <a:bodyPr>
            <a:normAutofit fontScale="70000" lnSpcReduction="20000"/>
          </a:bodyPr>
          <a:lstStyle/>
          <a:p>
            <a:endParaRPr lang="en-US" b="1" dirty="0" smtClean="0"/>
          </a:p>
          <a:p>
            <a:r>
              <a:rPr lang="en-US" b="1" dirty="0" smtClean="0"/>
              <a:t>Goods:-</a:t>
            </a:r>
          </a:p>
          <a:p>
            <a:r>
              <a:rPr lang="en-US" dirty="0" smtClean="0"/>
              <a:t>Footwear above Rs.500, camera, speakers and monitors, Headgear and parts thereof, Trademarks, goodwill, software, </a:t>
            </a:r>
            <a:r>
              <a:rPr lang="en-US" dirty="0" err="1" smtClean="0"/>
              <a:t>Bidi</a:t>
            </a:r>
            <a:r>
              <a:rPr lang="en-US" dirty="0" smtClean="0"/>
              <a:t> </a:t>
            </a:r>
            <a:r>
              <a:rPr lang="en-US" dirty="0" err="1" smtClean="0"/>
              <a:t>Patta</a:t>
            </a:r>
            <a:r>
              <a:rPr lang="en-US" dirty="0" smtClean="0"/>
              <a:t>, Biscuits - All categories, </a:t>
            </a:r>
            <a:r>
              <a:rPr lang="en-US" dirty="0" err="1" smtClean="0"/>
              <a:t>flavoured</a:t>
            </a:r>
            <a:r>
              <a:rPr lang="en-US" dirty="0" smtClean="0"/>
              <a:t> refined sugar, pasta, cornflakes, pastries and cakes, preserved vegetables, jams, sauces, soups, ice cream, instant food mixes, mineral water, tissues, envelopes, tampons, note books, steel products, printed circuits, </a:t>
            </a:r>
            <a:r>
              <a:rPr lang="en-US" dirty="0" err="1" smtClean="0"/>
              <a:t>Kajal</a:t>
            </a:r>
            <a:r>
              <a:rPr lang="en-US" dirty="0" smtClean="0"/>
              <a:t> pencil sticks, </a:t>
            </a:r>
            <a:r>
              <a:rPr lang="en-US" dirty="0" err="1" smtClean="0"/>
              <a:t>Aluminium</a:t>
            </a:r>
            <a:r>
              <a:rPr lang="en-US" dirty="0" smtClean="0"/>
              <a:t> foil, Weighing Machinery [other than electric or electronic weighing machine]. Printers [other than multifunction printers], Electrical Transformer, CCTV, Optical Fiber, Bamboo furniture, Swimming pools and paddling pools, Curry paste; mayonnaise and salad dressings; mixed condiments and mixed seasonings. </a:t>
            </a:r>
          </a:p>
          <a:p>
            <a:endParaRPr lang="en-US" b="1" dirty="0" smtClean="0"/>
          </a:p>
          <a:p>
            <a:r>
              <a:rPr lang="en-US" b="1" dirty="0" smtClean="0"/>
              <a:t>Services:-</a:t>
            </a:r>
          </a:p>
          <a:p>
            <a:r>
              <a:rPr lang="en-US" dirty="0" smtClean="0"/>
              <a:t>AC hotels that serve liquor, telecom services, IT services, branded garments and financial services, Room tariffs between Rs. 2,500 and Rs. 7,500, Restaurants inside five-star hotels.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under 28% GST Rate:</a:t>
            </a:r>
            <a:endParaRPr lang="en-US" dirty="0"/>
          </a:p>
        </p:txBody>
      </p:sp>
      <p:sp>
        <p:nvSpPr>
          <p:cNvPr id="2" name="Content Placeholder 1"/>
          <p:cNvSpPr>
            <a:spLocks noGrp="1"/>
          </p:cNvSpPr>
          <p:nvPr>
            <p:ph sz="quarter" idx="1"/>
          </p:nvPr>
        </p:nvSpPr>
        <p:spPr/>
        <p:txBody>
          <a:bodyPr>
            <a:normAutofit fontScale="92500" lnSpcReduction="10000"/>
          </a:bodyPr>
          <a:lstStyle/>
          <a:p>
            <a:endParaRPr lang="en-US" b="1" dirty="0" smtClean="0"/>
          </a:p>
          <a:p>
            <a:r>
              <a:rPr lang="en-US" b="1" dirty="0" smtClean="0"/>
              <a:t>Goods:-</a:t>
            </a:r>
          </a:p>
          <a:p>
            <a:r>
              <a:rPr lang="en-US" dirty="0" smtClean="0"/>
              <a:t>Automobiles, Motorcycles, ATM, washing machine, shavers, hair clippers, </a:t>
            </a:r>
            <a:r>
              <a:rPr lang="en-US" dirty="0" err="1" smtClean="0"/>
              <a:t>Bidis</a:t>
            </a:r>
            <a:r>
              <a:rPr lang="en-US" dirty="0" smtClean="0"/>
              <a:t>, chewing gum, molasses, chocolate not containing cocoa, waffles and wafers coated with chocolate, pan </a:t>
            </a:r>
            <a:r>
              <a:rPr lang="en-US" dirty="0" err="1" smtClean="0"/>
              <a:t>masala</a:t>
            </a:r>
            <a:r>
              <a:rPr lang="en-US" dirty="0" smtClean="0"/>
              <a:t>, aerated water, paint, deodorants, shaving creams, after shave, hair shampoo, dye, sunscreen, wallpaper, ceramic tiles, water heater, dishwasher, weighing machine, vending machines, vacuum cleaner, aircraft for personal use. </a:t>
            </a:r>
            <a:r>
              <a:rPr lang="en-US" b="1" dirty="0" smtClean="0"/>
              <a:t>Services:-</a:t>
            </a:r>
          </a:p>
          <a:p>
            <a:r>
              <a:rPr lang="en-US" dirty="0" smtClean="0"/>
              <a:t>Cinema, 5-star hotels, Private-run lotteries </a:t>
            </a:r>
            <a:r>
              <a:rPr lang="en-US" dirty="0" err="1" smtClean="0"/>
              <a:t>authorised</a:t>
            </a:r>
            <a:r>
              <a:rPr lang="en-US" dirty="0" smtClean="0"/>
              <a:t> by the states, hotels with room tariffs above Rs 7,500, race club betting.</a:t>
            </a:r>
            <a:br>
              <a:rPr lang="en-US" dirty="0" smtClean="0"/>
            </a:b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Types of GST</a:t>
            </a:r>
            <a:br>
              <a:rPr lang="en-US" dirty="0" smtClean="0"/>
            </a:br>
            <a:endParaRPr lang="en-US" dirty="0"/>
          </a:p>
        </p:txBody>
      </p:sp>
      <p:sp>
        <p:nvSpPr>
          <p:cNvPr id="2" name="Content Placeholder 1"/>
          <p:cNvSpPr>
            <a:spLocks noGrp="1"/>
          </p:cNvSpPr>
          <p:nvPr>
            <p:ph sz="quarter" idx="1"/>
          </p:nvPr>
        </p:nvSpPr>
        <p:spPr/>
        <p:txBody>
          <a:bodyPr>
            <a:normAutofit/>
          </a:bodyPr>
          <a:lstStyle/>
          <a:p>
            <a:r>
              <a:rPr lang="en-US" b="1" dirty="0" smtClean="0"/>
              <a:t>CGST - Central Goods and Services Tax.</a:t>
            </a:r>
          </a:p>
          <a:p>
            <a:endParaRPr lang="en-US" dirty="0" smtClean="0"/>
          </a:p>
          <a:p>
            <a:r>
              <a:rPr lang="en-US" b="1" dirty="0" smtClean="0"/>
              <a:t>SGST -  State Goods and Services Tax.</a:t>
            </a:r>
          </a:p>
          <a:p>
            <a:endParaRPr lang="en-US" dirty="0" smtClean="0"/>
          </a:p>
          <a:p>
            <a:r>
              <a:rPr lang="en-US" b="1" dirty="0" smtClean="0"/>
              <a:t>IGST - Integrated Goods and Services Tax.</a:t>
            </a:r>
          </a:p>
          <a:p>
            <a:endParaRPr lang="en-US" dirty="0" smtClean="0"/>
          </a:p>
          <a:p>
            <a:r>
              <a:rPr lang="en-US" b="1" dirty="0" smtClean="0"/>
              <a:t>UTGST -  Union Territory Goods and Services Tax.</a:t>
            </a: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838200" y="2895600"/>
            <a:ext cx="7467600" cy="4873752"/>
          </a:xfrm>
        </p:spPr>
        <p:txBody>
          <a:bodyPr/>
          <a:lstStyle/>
          <a:p>
            <a:r>
              <a:rPr lang="en-US" sz="7200" dirty="0" smtClean="0"/>
              <a:t>THANK YOU</a:t>
            </a:r>
            <a:endParaRPr lang="en-US" sz="7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C00000"/>
                </a:solidFill>
              </a:rPr>
              <a:t>What is GST?</a:t>
            </a:r>
            <a:endParaRPr lang="en-US" dirty="0">
              <a:solidFill>
                <a:srgbClr val="C00000"/>
              </a:solidFill>
            </a:endParaRPr>
          </a:p>
        </p:txBody>
      </p:sp>
      <p:sp>
        <p:nvSpPr>
          <p:cNvPr id="2" name="Content Placeholder 1"/>
          <p:cNvSpPr>
            <a:spLocks noGrp="1"/>
          </p:cNvSpPr>
          <p:nvPr>
            <p:ph sz="quarter" idx="1"/>
          </p:nvPr>
        </p:nvSpPr>
        <p:spPr>
          <a:xfrm>
            <a:off x="457200" y="1295400"/>
            <a:ext cx="8229600" cy="5029200"/>
          </a:xfrm>
        </p:spPr>
        <p:txBody>
          <a:bodyPr>
            <a:normAutofit lnSpcReduction="10000"/>
          </a:bodyPr>
          <a:lstStyle/>
          <a:p>
            <a:endParaRPr lang="en-US" b="1" dirty="0" smtClean="0"/>
          </a:p>
          <a:p>
            <a:r>
              <a:rPr lang="en-US" dirty="0" smtClean="0">
                <a:latin typeface="Times" pitchFamily="18" charset="0"/>
              </a:rPr>
              <a:t>GST is an Indirect Tax which has replaced many Indirect Taxes in India. The Goods and Service Tax Act was passed in the Parliament on 29th March 2017. The Act came into effect on 1st July 2017; Goods &amp; Services Tax Law in India is a </a:t>
            </a:r>
            <a:r>
              <a:rPr lang="en-US" b="1" dirty="0" smtClean="0">
                <a:latin typeface="Times" pitchFamily="18" charset="0"/>
              </a:rPr>
              <a:t>comprehensive</a:t>
            </a:r>
            <a:r>
              <a:rPr lang="en-US" dirty="0" smtClean="0">
                <a:latin typeface="Times" pitchFamily="18" charset="0"/>
              </a:rPr>
              <a:t>, </a:t>
            </a:r>
            <a:r>
              <a:rPr lang="en-US" b="1" dirty="0" smtClean="0">
                <a:latin typeface="Times" pitchFamily="18" charset="0"/>
              </a:rPr>
              <a:t>multi-stage</a:t>
            </a:r>
            <a:r>
              <a:rPr lang="en-US" dirty="0" smtClean="0">
                <a:latin typeface="Times" pitchFamily="18" charset="0"/>
              </a:rPr>
              <a:t>, </a:t>
            </a:r>
            <a:r>
              <a:rPr lang="en-US" b="1" dirty="0" smtClean="0">
                <a:latin typeface="Times" pitchFamily="18" charset="0"/>
              </a:rPr>
              <a:t>destination-based tax</a:t>
            </a:r>
            <a:r>
              <a:rPr lang="en-US" dirty="0" smtClean="0">
                <a:latin typeface="Times" pitchFamily="18" charset="0"/>
              </a:rPr>
              <a:t> that is levied on every </a:t>
            </a:r>
            <a:r>
              <a:rPr lang="en-US" b="1" dirty="0" smtClean="0">
                <a:latin typeface="Times" pitchFamily="18" charset="0"/>
              </a:rPr>
              <a:t>value addition</a:t>
            </a:r>
            <a:r>
              <a:rPr lang="en-US" dirty="0" smtClean="0">
                <a:latin typeface="Times" pitchFamily="18" charset="0"/>
              </a:rPr>
              <a:t>.</a:t>
            </a:r>
          </a:p>
          <a:p>
            <a:endParaRPr lang="en-US" dirty="0" smtClean="0">
              <a:latin typeface="Times" pitchFamily="18" charset="0"/>
            </a:endParaRPr>
          </a:p>
          <a:p>
            <a:r>
              <a:rPr lang="en-US" dirty="0" smtClean="0">
                <a:latin typeface="Times" pitchFamily="18" charset="0"/>
              </a:rPr>
              <a:t> </a:t>
            </a:r>
            <a:r>
              <a:rPr lang="en-US" dirty="0" smtClean="0">
                <a:latin typeface="Times" pitchFamily="18" charset="0"/>
                <a:hlinkClick r:id="rId2"/>
              </a:rPr>
              <a:t>Goods and Service Tax</a:t>
            </a:r>
            <a:r>
              <a:rPr lang="en-US" dirty="0" smtClean="0">
                <a:latin typeface="Times" pitchFamily="18" charset="0"/>
              </a:rPr>
              <a:t> (GST) is an indirect tax levied on the supply of goods and services. This law has replaced many indirect tax laws that previously existed in India.</a:t>
            </a:r>
          </a:p>
          <a:p>
            <a:endParaRPr lang="en-US" dirty="0" smtClean="0">
              <a:latin typeface="Times" pitchFamily="18" charset="0"/>
            </a:endParaRPr>
          </a:p>
          <a:p>
            <a:r>
              <a:rPr lang="en-US" dirty="0" smtClean="0">
                <a:latin typeface="Times" pitchFamily="18" charset="0"/>
              </a:rPr>
              <a:t>GST is </a:t>
            </a:r>
            <a:r>
              <a:rPr lang="en-US" b="1" dirty="0" smtClean="0">
                <a:latin typeface="Times" pitchFamily="18" charset="0"/>
              </a:rPr>
              <a:t>one indirect tax</a:t>
            </a:r>
            <a:r>
              <a:rPr lang="en-US" dirty="0" smtClean="0">
                <a:latin typeface="Times" pitchFamily="18" charset="0"/>
              </a:rPr>
              <a:t> for the </a:t>
            </a:r>
            <a:r>
              <a:rPr lang="en-US" b="1" dirty="0" smtClean="0">
                <a:latin typeface="Times" pitchFamily="18" charset="0"/>
              </a:rPr>
              <a:t>entire country</a:t>
            </a:r>
            <a:r>
              <a:rPr lang="en-US" dirty="0" smtClean="0">
                <a:latin typeface="Times" pitchFamily="18" charset="0"/>
              </a:rPr>
              <a:t>.</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C00000"/>
                </a:solidFill>
              </a:rPr>
              <a:t>History of GST in India</a:t>
            </a:r>
            <a:endParaRPr lang="en-US" dirty="0">
              <a:solidFill>
                <a:srgbClr val="C00000"/>
              </a:solidFill>
            </a:endParaRPr>
          </a:p>
        </p:txBody>
      </p:sp>
      <p:sp>
        <p:nvSpPr>
          <p:cNvPr id="2" name="Content Placeholder 1"/>
          <p:cNvSpPr>
            <a:spLocks noGrp="1"/>
          </p:cNvSpPr>
          <p:nvPr>
            <p:ph sz="quarter" idx="1"/>
          </p:nvPr>
        </p:nvSpPr>
        <p:spPr>
          <a:xfrm>
            <a:off x="457200" y="1295400"/>
            <a:ext cx="8229600" cy="4711891"/>
          </a:xfrm>
        </p:spPr>
        <p:txBody>
          <a:bodyPr>
            <a:normAutofit/>
          </a:bodyPr>
          <a:lstStyle/>
          <a:p>
            <a:pPr>
              <a:buNone/>
            </a:pPr>
            <a:endParaRPr lang="en-US" b="1" dirty="0" smtClean="0"/>
          </a:p>
          <a:p>
            <a:r>
              <a:rPr lang="en-US" b="1" dirty="0" smtClean="0"/>
              <a:t>During 1999:  </a:t>
            </a:r>
            <a:r>
              <a:rPr lang="en-US" dirty="0" smtClean="0"/>
              <a:t>Prime Minister </a:t>
            </a:r>
            <a:r>
              <a:rPr lang="en-US" dirty="0" err="1" smtClean="0"/>
              <a:t>Atal</a:t>
            </a:r>
            <a:r>
              <a:rPr lang="en-US" dirty="0" smtClean="0"/>
              <a:t> </a:t>
            </a:r>
            <a:r>
              <a:rPr lang="en-US" dirty="0" err="1" smtClean="0"/>
              <a:t>Bihari</a:t>
            </a:r>
            <a:r>
              <a:rPr lang="en-US" dirty="0" smtClean="0"/>
              <a:t> Vajpayee and his economic advisory panel,  RBI governors namely I G Patel, </a:t>
            </a:r>
            <a:r>
              <a:rPr lang="en-US" dirty="0" err="1" smtClean="0"/>
              <a:t>Bimal</a:t>
            </a:r>
            <a:r>
              <a:rPr lang="en-US" dirty="0" smtClean="0"/>
              <a:t> </a:t>
            </a:r>
            <a:r>
              <a:rPr lang="en-US" dirty="0" err="1" smtClean="0"/>
              <a:t>Jalan</a:t>
            </a:r>
            <a:r>
              <a:rPr lang="en-US" dirty="0" smtClean="0"/>
              <a:t> and C </a:t>
            </a:r>
            <a:r>
              <a:rPr lang="en-US" dirty="0" err="1" smtClean="0"/>
              <a:t>Rangarajan</a:t>
            </a:r>
            <a:r>
              <a:rPr lang="en-US" dirty="0" smtClean="0"/>
              <a:t>. </a:t>
            </a:r>
          </a:p>
          <a:p>
            <a:endParaRPr lang="en-US" dirty="0" smtClean="0"/>
          </a:p>
          <a:p>
            <a:r>
              <a:rPr lang="en-US" b="1" dirty="0" smtClean="0"/>
              <a:t>During 2000:</a:t>
            </a:r>
          </a:p>
          <a:p>
            <a:r>
              <a:rPr lang="en-US" dirty="0" smtClean="0"/>
              <a:t>On  July 17, under </a:t>
            </a:r>
            <a:r>
              <a:rPr lang="en-US" b="1" dirty="0" smtClean="0"/>
              <a:t>Vajpayee </a:t>
            </a:r>
            <a:r>
              <a:rPr lang="en-US" dirty="0" smtClean="0"/>
              <a:t>leadership set up the </a:t>
            </a:r>
            <a:r>
              <a:rPr lang="en-US" b="1" dirty="0" smtClean="0"/>
              <a:t>Empowered Committee</a:t>
            </a:r>
            <a:r>
              <a:rPr lang="en-US" dirty="0" smtClean="0"/>
              <a:t> (</a:t>
            </a:r>
            <a:r>
              <a:rPr lang="en-US" b="1" dirty="0" smtClean="0"/>
              <a:t>EC</a:t>
            </a:r>
            <a:r>
              <a:rPr lang="en-US" dirty="0" smtClean="0"/>
              <a:t>) of State Finance Ministers to design a nationwide GST model.</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152400" y="838200"/>
            <a:ext cx="8763000" cy="6400800"/>
          </a:xfrm>
        </p:spPr>
        <p:txBody>
          <a:bodyPr>
            <a:normAutofit/>
          </a:bodyPr>
          <a:lstStyle/>
          <a:p>
            <a:r>
              <a:rPr lang="en-US" b="1" dirty="0" smtClean="0"/>
              <a:t>During 2003:</a:t>
            </a:r>
          </a:p>
          <a:p>
            <a:r>
              <a:rPr lang="en-US" dirty="0" smtClean="0"/>
              <a:t>formed a task force to recommend tax reforms under Vijay </a:t>
            </a:r>
            <a:r>
              <a:rPr lang="en-US" dirty="0" err="1" smtClean="0"/>
              <a:t>Kelkar</a:t>
            </a:r>
            <a:r>
              <a:rPr lang="en-US" dirty="0" smtClean="0"/>
              <a:t> on the implementation of Fiscal Responsibility and Budget Management (</a:t>
            </a:r>
            <a:r>
              <a:rPr lang="en-US" b="1" dirty="0" smtClean="0"/>
              <a:t>FRBM</a:t>
            </a:r>
            <a:r>
              <a:rPr lang="en-US" dirty="0" smtClean="0"/>
              <a:t>) Act, 2013.</a:t>
            </a:r>
          </a:p>
          <a:p>
            <a:r>
              <a:rPr lang="en-US" dirty="0" smtClean="0"/>
              <a:t> </a:t>
            </a:r>
            <a:r>
              <a:rPr lang="en-US" b="1" dirty="0" smtClean="0"/>
              <a:t>During 2004:</a:t>
            </a:r>
          </a:p>
          <a:p>
            <a:r>
              <a:rPr lang="en-US" dirty="0" smtClean="0"/>
              <a:t>Vijay </a:t>
            </a:r>
            <a:r>
              <a:rPr lang="en-US" dirty="0" err="1" smtClean="0"/>
              <a:t>Kelkar</a:t>
            </a:r>
            <a:r>
              <a:rPr lang="en-US" dirty="0" smtClean="0"/>
              <a:t> recommends GST to replace the existing tax regime. Vajpayee headed BJP-led NDA government fell.</a:t>
            </a:r>
          </a:p>
          <a:p>
            <a:r>
              <a:rPr lang="en-US" dirty="0" smtClean="0"/>
              <a:t> </a:t>
            </a:r>
            <a:r>
              <a:rPr lang="en-US" b="1" dirty="0" smtClean="0"/>
              <a:t>During 2006:</a:t>
            </a:r>
          </a:p>
          <a:p>
            <a:r>
              <a:rPr lang="en-US" dirty="0" smtClean="0"/>
              <a:t>On 28 February, 2006, under Congress-led UPA government, new Finance Minister P Chidambaram continued work on the same. He proposed 1 April, 2010 as deadline for GST implementation throughout India.</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152400" y="152400"/>
            <a:ext cx="8839200" cy="6553200"/>
          </a:xfrm>
        </p:spPr>
        <p:txBody>
          <a:bodyPr>
            <a:normAutofit fontScale="92500" lnSpcReduction="10000"/>
          </a:bodyPr>
          <a:lstStyle/>
          <a:p>
            <a:r>
              <a:rPr lang="en-US" b="1" dirty="0" smtClean="0"/>
              <a:t>During 2007:</a:t>
            </a:r>
          </a:p>
          <a:p>
            <a:r>
              <a:rPr lang="en-US" dirty="0" smtClean="0"/>
              <a:t>on May 10, 2007, a Joint Working Group on GST was formed, which submitted its report to the Empowered Committee (EC) on November 19, 2007. </a:t>
            </a:r>
            <a:r>
              <a:rPr lang="en-US" b="1" dirty="0" smtClean="0"/>
              <a:t>During 2008:</a:t>
            </a:r>
          </a:p>
          <a:p>
            <a:r>
              <a:rPr lang="en-US" dirty="0" smtClean="0"/>
              <a:t>On April 2008, Empowered Committee (EC) </a:t>
            </a:r>
            <a:r>
              <a:rPr lang="en-US" dirty="0" err="1" smtClean="0"/>
              <a:t>finalised</a:t>
            </a:r>
            <a:r>
              <a:rPr lang="en-US" dirty="0" smtClean="0"/>
              <a:t> its view on GST, submitted a report titled “A model and roadmap for Goods and Services Tax (GST) in India”.</a:t>
            </a:r>
          </a:p>
          <a:p>
            <a:r>
              <a:rPr lang="en-US" dirty="0" smtClean="0"/>
              <a:t> </a:t>
            </a:r>
            <a:r>
              <a:rPr lang="en-US" b="1" dirty="0" smtClean="0"/>
              <a:t>During 2009:</a:t>
            </a:r>
          </a:p>
          <a:p>
            <a:r>
              <a:rPr lang="en-US" dirty="0" smtClean="0"/>
              <a:t>The Empowered Committee (EC) released its First Discussion Paper (FDP) on GST in November, 2009, based on discussions within and between it and the Central Government. </a:t>
            </a:r>
          </a:p>
          <a:p>
            <a:r>
              <a:rPr lang="en-US" b="1" dirty="0" smtClean="0"/>
              <a:t>During 2010:</a:t>
            </a:r>
          </a:p>
          <a:p>
            <a:r>
              <a:rPr lang="en-US" dirty="0" smtClean="0"/>
              <a:t>Finance Minister P Chidambaram had announced that GST will be implemented from April, 2011. </a:t>
            </a:r>
          </a:p>
          <a:p>
            <a:r>
              <a:rPr lang="en-US" b="1" dirty="0" smtClean="0"/>
              <a:t>During 2011:</a:t>
            </a:r>
          </a:p>
          <a:p>
            <a:r>
              <a:rPr lang="en-US" dirty="0" smtClean="0"/>
              <a:t>In the </a:t>
            </a:r>
            <a:r>
              <a:rPr lang="en-US" dirty="0" err="1" smtClean="0"/>
              <a:t>Lok</a:t>
            </a:r>
            <a:r>
              <a:rPr lang="en-US" dirty="0" smtClean="0"/>
              <a:t> </a:t>
            </a:r>
            <a:r>
              <a:rPr lang="en-US" dirty="0" err="1" smtClean="0"/>
              <a:t>Sabha</a:t>
            </a:r>
            <a:r>
              <a:rPr lang="en-US" dirty="0" smtClean="0"/>
              <a:t>, the </a:t>
            </a:r>
            <a:r>
              <a:rPr lang="en-US" b="1" dirty="0" smtClean="0"/>
              <a:t>115th Constitution Amendment Bill</a:t>
            </a:r>
            <a:r>
              <a:rPr lang="en-US" dirty="0" smtClean="0"/>
              <a:t> was introduced for the levy of GST on all goods and services across India.</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152400" y="304800"/>
            <a:ext cx="8763000" cy="6324600"/>
          </a:xfrm>
        </p:spPr>
        <p:txBody>
          <a:bodyPr>
            <a:normAutofit fontScale="92500"/>
          </a:bodyPr>
          <a:lstStyle/>
          <a:p>
            <a:r>
              <a:rPr lang="en-US" b="1" dirty="0" smtClean="0"/>
              <a:t>During 2012:</a:t>
            </a:r>
          </a:p>
          <a:p>
            <a:r>
              <a:rPr lang="en-US" dirty="0" smtClean="0"/>
              <a:t>In 8th November, 2012, a ‘Committee on GST Design’ was constituted, with members as officials of the Government of India, State Governments and the Empowered Committee was. </a:t>
            </a:r>
          </a:p>
          <a:p>
            <a:r>
              <a:rPr lang="en-US" b="1" dirty="0" smtClean="0"/>
              <a:t>During 2013:</a:t>
            </a:r>
          </a:p>
          <a:p>
            <a:r>
              <a:rPr lang="en-US" dirty="0" smtClean="0"/>
              <a:t>In August 2013, Standing Committee submitted its report on GST. In November 2013, </a:t>
            </a:r>
            <a:r>
              <a:rPr lang="en-US" b="1" dirty="0" smtClean="0"/>
              <a:t>EC rejected</a:t>
            </a:r>
            <a:r>
              <a:rPr lang="en-US" dirty="0" smtClean="0"/>
              <a:t> Government’s proposal to include </a:t>
            </a:r>
            <a:r>
              <a:rPr lang="en-US" b="1" dirty="0" smtClean="0"/>
              <a:t>petroleum products</a:t>
            </a:r>
            <a:r>
              <a:rPr lang="en-US" dirty="0" smtClean="0"/>
              <a:t> under GST regime.</a:t>
            </a:r>
          </a:p>
          <a:p>
            <a:r>
              <a:rPr lang="en-US" dirty="0" smtClean="0"/>
              <a:t> </a:t>
            </a:r>
            <a:r>
              <a:rPr lang="en-US" b="1" dirty="0" smtClean="0"/>
              <a:t>During 2014:</a:t>
            </a:r>
          </a:p>
          <a:p>
            <a:r>
              <a:rPr lang="en-US" dirty="0" smtClean="0"/>
              <a:t>Under the leadership of </a:t>
            </a:r>
            <a:r>
              <a:rPr lang="en-US" dirty="0" err="1" smtClean="0"/>
              <a:t>Narendra</a:t>
            </a:r>
            <a:r>
              <a:rPr lang="en-US" dirty="0" smtClean="0"/>
              <a:t> </a:t>
            </a:r>
            <a:r>
              <a:rPr lang="en-US" dirty="0" err="1" smtClean="0"/>
              <a:t>Modi</a:t>
            </a:r>
            <a:r>
              <a:rPr lang="en-US" dirty="0" smtClean="0"/>
              <a:t>, the NDA government was re-elected into power. The new Finance Minister </a:t>
            </a:r>
            <a:r>
              <a:rPr lang="en-US" dirty="0" err="1" smtClean="0"/>
              <a:t>Arun</a:t>
            </a:r>
            <a:r>
              <a:rPr lang="en-US" dirty="0" smtClean="0"/>
              <a:t> </a:t>
            </a:r>
            <a:r>
              <a:rPr lang="en-US" dirty="0" err="1" smtClean="0"/>
              <a:t>Jaitley</a:t>
            </a:r>
            <a:r>
              <a:rPr lang="en-US" dirty="0" smtClean="0"/>
              <a:t> introduced the GST Bill (</a:t>
            </a:r>
            <a:r>
              <a:rPr lang="en-US" b="1" dirty="0" smtClean="0"/>
              <a:t>122th Constitution Amendment</a:t>
            </a:r>
            <a:r>
              <a:rPr lang="en-US" dirty="0" smtClean="0"/>
              <a:t>) in the </a:t>
            </a:r>
            <a:r>
              <a:rPr lang="en-US" dirty="0" err="1" smtClean="0"/>
              <a:t>Lok</a:t>
            </a:r>
            <a:r>
              <a:rPr lang="en-US" dirty="0" smtClean="0"/>
              <a:t> </a:t>
            </a:r>
            <a:r>
              <a:rPr lang="en-US" dirty="0" err="1" smtClean="0"/>
              <a:t>Sabha</a:t>
            </a:r>
            <a:r>
              <a:rPr lang="en-US" dirty="0" smtClean="0"/>
              <a:t>. </a:t>
            </a:r>
          </a:p>
          <a:p>
            <a:r>
              <a:rPr lang="en-US" b="1" dirty="0" smtClean="0"/>
              <a:t>During 2015:</a:t>
            </a:r>
          </a:p>
          <a:p>
            <a:r>
              <a:rPr lang="en-US" dirty="0" smtClean="0"/>
              <a:t>In February 2015, </a:t>
            </a:r>
            <a:r>
              <a:rPr lang="en-US" dirty="0" err="1" smtClean="0"/>
              <a:t>Jaitley</a:t>
            </a:r>
            <a:r>
              <a:rPr lang="en-US" dirty="0" smtClean="0"/>
              <a:t> set another deadline for GST implementation in India as 1 April 2016.</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228600" y="304800"/>
            <a:ext cx="8458200" cy="6324600"/>
          </a:xfrm>
        </p:spPr>
        <p:txBody>
          <a:bodyPr>
            <a:normAutofit lnSpcReduction="10000"/>
          </a:bodyPr>
          <a:lstStyle/>
          <a:p>
            <a:r>
              <a:rPr lang="en-US" b="1" dirty="0" smtClean="0"/>
              <a:t>During 2016:</a:t>
            </a:r>
          </a:p>
          <a:p>
            <a:r>
              <a:rPr lang="en-US" dirty="0" smtClean="0"/>
              <a:t>On August 3, 2016, </a:t>
            </a:r>
            <a:r>
              <a:rPr lang="en-US" dirty="0" err="1" smtClean="0"/>
              <a:t>Rajya</a:t>
            </a:r>
            <a:r>
              <a:rPr lang="en-US" dirty="0" smtClean="0"/>
              <a:t> </a:t>
            </a:r>
            <a:r>
              <a:rPr lang="en-US" dirty="0" err="1" smtClean="0"/>
              <a:t>Sabha</a:t>
            </a:r>
            <a:r>
              <a:rPr lang="en-US" dirty="0" smtClean="0"/>
              <a:t> passed the GST. In 12 August 2016, when </a:t>
            </a:r>
            <a:r>
              <a:rPr lang="en-US" b="1" dirty="0" smtClean="0"/>
              <a:t>Assam </a:t>
            </a:r>
            <a:r>
              <a:rPr lang="en-US" dirty="0" smtClean="0"/>
              <a:t>became the </a:t>
            </a:r>
            <a:r>
              <a:rPr lang="en-US" b="1" dirty="0" smtClean="0"/>
              <a:t>first state</a:t>
            </a:r>
            <a:r>
              <a:rPr lang="en-US" dirty="0" smtClean="0"/>
              <a:t> to pass GST.</a:t>
            </a:r>
            <a:br>
              <a:rPr lang="en-US" dirty="0" smtClean="0"/>
            </a:br>
            <a:r>
              <a:rPr lang="en-US" dirty="0" smtClean="0"/>
              <a:t> </a:t>
            </a:r>
            <a:br>
              <a:rPr lang="en-US" dirty="0" smtClean="0"/>
            </a:br>
            <a:r>
              <a:rPr lang="en-US" dirty="0" smtClean="0"/>
              <a:t>On September 23, 2016, </a:t>
            </a:r>
            <a:r>
              <a:rPr lang="en-US" b="1" dirty="0" smtClean="0"/>
              <a:t>GST Network</a:t>
            </a:r>
            <a:r>
              <a:rPr lang="en-US" dirty="0" smtClean="0"/>
              <a:t> was formed, it is an online network designed to solve the problems and questions of consumers and businessmen.</a:t>
            </a:r>
          </a:p>
          <a:p>
            <a:endParaRPr lang="en-US" b="1" dirty="0" smtClean="0"/>
          </a:p>
          <a:p>
            <a:r>
              <a:rPr lang="en-US" b="1" dirty="0" smtClean="0"/>
              <a:t> During 2017:</a:t>
            </a:r>
          </a:p>
          <a:p>
            <a:r>
              <a:rPr lang="en-US" dirty="0" smtClean="0"/>
              <a:t>On 16 January, 2017, </a:t>
            </a:r>
            <a:r>
              <a:rPr lang="en-US" dirty="0" err="1" smtClean="0"/>
              <a:t>Jaitley</a:t>
            </a:r>
            <a:r>
              <a:rPr lang="en-US" dirty="0" smtClean="0"/>
              <a:t> announces 1 July, 2017 as GST rollout deadline.</a:t>
            </a:r>
            <a:br>
              <a:rPr lang="en-US" dirty="0" smtClean="0"/>
            </a:br>
            <a:r>
              <a:rPr lang="en-US" dirty="0" smtClean="0"/>
              <a:t> </a:t>
            </a:r>
            <a:br>
              <a:rPr lang="en-US" dirty="0" smtClean="0"/>
            </a:br>
            <a:r>
              <a:rPr lang="en-US" dirty="0" smtClean="0"/>
              <a:t> </a:t>
            </a:r>
            <a:br>
              <a:rPr lang="en-US" dirty="0" smtClean="0"/>
            </a:br>
            <a:r>
              <a:rPr lang="en-US" dirty="0" smtClean="0"/>
              <a:t>During Midnight of </a:t>
            </a:r>
            <a:r>
              <a:rPr lang="en-US" b="1" dirty="0" smtClean="0"/>
              <a:t>30 June, 2017</a:t>
            </a:r>
            <a:r>
              <a:rPr lang="en-US" dirty="0" smtClean="0"/>
              <a:t> -  GST </a:t>
            </a:r>
            <a:r>
              <a:rPr lang="en-US" smtClean="0"/>
              <a:t>came </a:t>
            </a:r>
            <a:r>
              <a:rPr lang="en-US" dirty="0" smtClean="0"/>
              <a:t/>
            </a:r>
            <a:br>
              <a:rPr lang="en-US" dirty="0" smtClean="0"/>
            </a:br>
            <a:r>
              <a:rPr lang="en-US" dirty="0" smtClean="0"/>
              <a:t> </a:t>
            </a:r>
            <a:br>
              <a:rPr lang="en-US" dirty="0" smtClean="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7467600" cy="1143000"/>
          </a:xfrm>
        </p:spPr>
        <p:txBody>
          <a:bodyPr/>
          <a:lstStyle/>
          <a:p>
            <a:pPr algn="ctr"/>
            <a:r>
              <a:rPr lang="en-US" dirty="0" smtClean="0">
                <a:solidFill>
                  <a:srgbClr val="C00000"/>
                </a:solidFill>
              </a:rPr>
              <a:t>GST TAX RATES INDIA 2019</a:t>
            </a:r>
            <a:endParaRPr lang="en-US" dirty="0">
              <a:solidFill>
                <a:srgbClr val="C00000"/>
              </a:solidFill>
            </a:endParaRPr>
          </a:p>
        </p:txBody>
      </p:sp>
      <p:sp>
        <p:nvSpPr>
          <p:cNvPr id="2" name="Content Placeholder 1"/>
          <p:cNvSpPr>
            <a:spLocks noGrp="1"/>
          </p:cNvSpPr>
          <p:nvPr>
            <p:ph sz="quarter" idx="1"/>
          </p:nvPr>
        </p:nvSpPr>
        <p:spPr>
          <a:xfrm>
            <a:off x="609600" y="1295400"/>
            <a:ext cx="7467600" cy="4873752"/>
          </a:xfrm>
        </p:spPr>
        <p:txBody>
          <a:bodyPr>
            <a:normAutofit/>
          </a:bodyPr>
          <a:lstStyle/>
          <a:p>
            <a:r>
              <a:rPr lang="en-US" b="1" dirty="0" smtClean="0"/>
              <a:t>under 0% GST Rate (No tax)</a:t>
            </a:r>
          </a:p>
          <a:p>
            <a:r>
              <a:rPr lang="en-US" b="1" dirty="0" smtClean="0"/>
              <a:t>Goods:-</a:t>
            </a:r>
          </a:p>
          <a:p>
            <a:r>
              <a:rPr lang="en-US" dirty="0" smtClean="0"/>
              <a:t>Unpacked </a:t>
            </a:r>
            <a:r>
              <a:rPr lang="en-US" dirty="0" err="1" smtClean="0"/>
              <a:t>foodgrains</a:t>
            </a:r>
            <a:r>
              <a:rPr lang="en-US" dirty="0" smtClean="0"/>
              <a:t>, fresh vegetables and fruits, unbranded </a:t>
            </a:r>
            <a:r>
              <a:rPr lang="en-US" dirty="0" err="1" smtClean="0"/>
              <a:t>atta</a:t>
            </a:r>
            <a:r>
              <a:rPr lang="en-US" dirty="0" smtClean="0"/>
              <a:t>, </a:t>
            </a:r>
            <a:r>
              <a:rPr lang="en-US" dirty="0" err="1" smtClean="0"/>
              <a:t>maida</a:t>
            </a:r>
            <a:r>
              <a:rPr lang="en-US" dirty="0" smtClean="0"/>
              <a:t>, </a:t>
            </a:r>
            <a:r>
              <a:rPr lang="en-US" dirty="0" err="1" smtClean="0"/>
              <a:t>besan</a:t>
            </a:r>
            <a:r>
              <a:rPr lang="en-US" dirty="0" smtClean="0"/>
              <a:t>, </a:t>
            </a:r>
            <a:r>
              <a:rPr lang="en-US" dirty="0" err="1" smtClean="0"/>
              <a:t>gur</a:t>
            </a:r>
            <a:r>
              <a:rPr lang="en-US" dirty="0" smtClean="0"/>
              <a:t>, milk, eggs, curd, </a:t>
            </a:r>
            <a:r>
              <a:rPr lang="en-US" dirty="0" err="1" smtClean="0"/>
              <a:t>lassi</a:t>
            </a:r>
            <a:r>
              <a:rPr lang="en-US" dirty="0" smtClean="0"/>
              <a:t>, unpacked </a:t>
            </a:r>
            <a:r>
              <a:rPr lang="en-US" dirty="0" err="1" smtClean="0"/>
              <a:t>paneer</a:t>
            </a:r>
            <a:r>
              <a:rPr lang="en-US" dirty="0" smtClean="0"/>
              <a:t>, unbranded natural honey, </a:t>
            </a:r>
            <a:r>
              <a:rPr lang="en-US" dirty="0" err="1" smtClean="0"/>
              <a:t>palmyra</a:t>
            </a:r>
            <a:r>
              <a:rPr lang="en-US" dirty="0" smtClean="0"/>
              <a:t> </a:t>
            </a:r>
            <a:r>
              <a:rPr lang="en-US" dirty="0" err="1" smtClean="0"/>
              <a:t>jaggery</a:t>
            </a:r>
            <a:r>
              <a:rPr lang="en-US" dirty="0" smtClean="0"/>
              <a:t>, all types of salt, fresh meat, fish, chicken, butter milk, cereal grains hulled, Jute, flour, bread, printed books, newspapers, bangles, handloom, etc;,</a:t>
            </a:r>
          </a:p>
          <a:p>
            <a:r>
              <a:rPr lang="en-US" dirty="0" smtClean="0"/>
              <a:t> </a:t>
            </a:r>
            <a:r>
              <a:rPr lang="en-US" b="1" dirty="0" smtClean="0"/>
              <a:t>Services:-</a:t>
            </a:r>
          </a:p>
          <a:p>
            <a:r>
              <a:rPr lang="en-US" dirty="0" smtClean="0"/>
              <a:t>Under GST, all hotels and lodges in India with tariff below Rs.1,000 are exempted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7467600" cy="1143000"/>
          </a:xfrm>
        </p:spPr>
        <p:txBody>
          <a:bodyPr/>
          <a:lstStyle/>
          <a:p>
            <a:pPr algn="ctr"/>
            <a:r>
              <a:rPr lang="en-US" dirty="0" smtClean="0">
                <a:solidFill>
                  <a:srgbClr val="C00000"/>
                </a:solidFill>
              </a:rPr>
              <a:t>under 5% GST Rate:</a:t>
            </a:r>
            <a:endParaRPr lang="en-US" dirty="0">
              <a:solidFill>
                <a:srgbClr val="C00000"/>
              </a:solidFill>
            </a:endParaRPr>
          </a:p>
        </p:txBody>
      </p:sp>
      <p:sp>
        <p:nvSpPr>
          <p:cNvPr id="2" name="Content Placeholder 1"/>
          <p:cNvSpPr>
            <a:spLocks noGrp="1"/>
          </p:cNvSpPr>
          <p:nvPr>
            <p:ph sz="quarter" idx="1"/>
          </p:nvPr>
        </p:nvSpPr>
        <p:spPr>
          <a:xfrm>
            <a:off x="609600" y="1219200"/>
            <a:ext cx="7467600" cy="4873752"/>
          </a:xfrm>
        </p:spPr>
        <p:txBody>
          <a:bodyPr>
            <a:normAutofit lnSpcReduction="10000"/>
          </a:bodyPr>
          <a:lstStyle/>
          <a:p>
            <a:endParaRPr lang="en-US" b="1" dirty="0" smtClean="0"/>
          </a:p>
          <a:p>
            <a:r>
              <a:rPr lang="en-US" b="1" dirty="0" smtClean="0"/>
              <a:t>Goods:-</a:t>
            </a:r>
          </a:p>
          <a:p>
            <a:r>
              <a:rPr lang="en-US" dirty="0" smtClean="0"/>
              <a:t>Apparel below Rs 1000, footwear below Rs 500, Sugar, tea, roasted coffee beans, edible oils, cream, skimmed milk powder, fish fillet, branded </a:t>
            </a:r>
            <a:r>
              <a:rPr lang="en-US" dirty="0" err="1" smtClean="0"/>
              <a:t>paneer</a:t>
            </a:r>
            <a:r>
              <a:rPr lang="en-US" dirty="0" smtClean="0"/>
              <a:t>, frozen vegetables, coffee, spices, pizza bread, </a:t>
            </a:r>
            <a:r>
              <a:rPr lang="en-US" dirty="0" err="1" smtClean="0"/>
              <a:t>rusk</a:t>
            </a:r>
            <a:r>
              <a:rPr lang="en-US" dirty="0" smtClean="0"/>
              <a:t>, </a:t>
            </a:r>
            <a:r>
              <a:rPr lang="en-US" dirty="0" err="1" smtClean="0"/>
              <a:t>sabudana</a:t>
            </a:r>
            <a:r>
              <a:rPr lang="en-US" dirty="0" smtClean="0"/>
              <a:t>, kerosene, coal, medicines, stent, lifeboats, Cashew nut, Cashew nut in shell, Raisin, Ice and snow, Biogas, Insulin, </a:t>
            </a:r>
            <a:r>
              <a:rPr lang="en-US" dirty="0" err="1" smtClean="0"/>
              <a:t>Agarbatti</a:t>
            </a:r>
            <a:r>
              <a:rPr lang="en-US" dirty="0" smtClean="0"/>
              <a:t>,  Postage or revenue stamps, stamp-postmarks.</a:t>
            </a:r>
          </a:p>
          <a:p>
            <a:r>
              <a:rPr lang="en-US" dirty="0" smtClean="0"/>
              <a:t> </a:t>
            </a:r>
            <a:r>
              <a:rPr lang="en-US" b="1" dirty="0" smtClean="0"/>
              <a:t>Services:-</a:t>
            </a:r>
          </a:p>
          <a:p>
            <a:r>
              <a:rPr lang="en-US" dirty="0" smtClean="0"/>
              <a:t>Transport services (Railways, air transport), small restaurants.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134</TotalTime>
  <Words>1175</Words>
  <Application>Microsoft Office PowerPoint</Application>
  <PresentationFormat>On-screen Show (4:3)</PresentationFormat>
  <Paragraphs>87</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Oriel</vt:lpstr>
      <vt:lpstr>GST Goods and Service Tax </vt:lpstr>
      <vt:lpstr>What is GST?</vt:lpstr>
      <vt:lpstr>History of GST in India</vt:lpstr>
      <vt:lpstr>Slide 4</vt:lpstr>
      <vt:lpstr>Slide 5</vt:lpstr>
      <vt:lpstr>Slide 6</vt:lpstr>
      <vt:lpstr>Slide 7</vt:lpstr>
      <vt:lpstr>GST TAX RATES INDIA 2019</vt:lpstr>
      <vt:lpstr>under 5% GST Rate:</vt:lpstr>
      <vt:lpstr>under 12% GST Rate:</vt:lpstr>
      <vt:lpstr>under 18% GST Rate:</vt:lpstr>
      <vt:lpstr>under 28% GST Rate:</vt:lpstr>
      <vt:lpstr>Types of GST </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Om Sai</dc:creator>
  <cp:lastModifiedBy>Good Day</cp:lastModifiedBy>
  <cp:revision>18</cp:revision>
  <dcterms:created xsi:type="dcterms:W3CDTF">2019-03-15T15:24:45Z</dcterms:created>
  <dcterms:modified xsi:type="dcterms:W3CDTF">2019-12-04T14:57:25Z</dcterms:modified>
</cp:coreProperties>
</file>